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55620-73C5-4AC5-95F6-5FD372FA4042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773B5-BBC4-48E3-A9B7-A88BB77E75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7724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251520" y="260648"/>
            <a:ext cx="8640960" cy="6336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251520" y="260648"/>
            <a:ext cx="8640960" cy="6336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FC84D-D5C1-428C-B9DD-86B988DA9A57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470025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002060"/>
                </a:solidFill>
                <a:latin typeface="Monotype Corsiva" pitchFamily="66" charset="0"/>
              </a:rPr>
              <a:t>Читаем с пчёлкой</a:t>
            </a:r>
            <a:br>
              <a:rPr lang="ru-RU" sz="6000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6000" dirty="0" smtClean="0">
                <a:solidFill>
                  <a:srgbClr val="002060"/>
                </a:solidFill>
                <a:latin typeface="Monotype Corsiva" pitchFamily="66" charset="0"/>
              </a:rPr>
              <a:t>Буква «Щ»</a:t>
            </a:r>
            <a:endParaRPr lang="ru-RU" sz="60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3563888" y="548680"/>
            <a:ext cx="1904762" cy="15111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692696"/>
            <a:ext cx="4676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Рекомендации родителям</a:t>
            </a:r>
            <a:endParaRPr lang="ru-RU" sz="3600" b="1" dirty="0">
              <a:latin typeface="Monotype Corsiv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7" y="1412776"/>
            <a:ext cx="835292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Пусть ребёнок назовёт буквы, которые он видит на слайде.</a:t>
            </a:r>
          </a:p>
          <a:p>
            <a:r>
              <a:rPr lang="ru-RU" sz="2000" dirty="0" smtClean="0"/>
              <a:t>Спросите, какие звуки обозначаются этими буквами.</a:t>
            </a:r>
          </a:p>
          <a:p>
            <a:r>
              <a:rPr lang="ru-RU" sz="2000" dirty="0" smtClean="0"/>
              <a:t>Например, буквой А обозначают звук </a:t>
            </a:r>
            <a:r>
              <a:rPr lang="en-US" sz="2000" dirty="0" smtClean="0"/>
              <a:t>[</a:t>
            </a:r>
            <a:r>
              <a:rPr lang="ru-RU" sz="2000" dirty="0" smtClean="0"/>
              <a:t>а</a:t>
            </a:r>
            <a:r>
              <a:rPr lang="en-US" sz="2000" dirty="0" smtClean="0"/>
              <a:t>]</a:t>
            </a:r>
            <a:r>
              <a:rPr lang="ru-RU" sz="2000" dirty="0" smtClean="0"/>
              <a:t>. Буквой М (</a:t>
            </a:r>
            <a:r>
              <a:rPr lang="ru-RU" sz="2000" dirty="0" err="1" smtClean="0"/>
              <a:t>эм</a:t>
            </a:r>
            <a:r>
              <a:rPr lang="ru-RU" sz="2000" dirty="0" smtClean="0"/>
              <a:t>) обозначают звуки </a:t>
            </a:r>
            <a:r>
              <a:rPr lang="en-US" sz="2000" dirty="0" smtClean="0"/>
              <a:t>[</a:t>
            </a:r>
            <a:r>
              <a:rPr lang="ru-RU" sz="2000" dirty="0" smtClean="0"/>
              <a:t>м</a:t>
            </a:r>
            <a:r>
              <a:rPr lang="en-US" sz="2000" dirty="0" smtClean="0"/>
              <a:t>]</a:t>
            </a:r>
            <a:r>
              <a:rPr lang="ru-RU" sz="2000" dirty="0" smtClean="0"/>
              <a:t>, </a:t>
            </a:r>
            <a:r>
              <a:rPr lang="en-US" sz="2000" dirty="0" smtClean="0"/>
              <a:t>[</a:t>
            </a:r>
            <a:r>
              <a:rPr lang="ru-RU" sz="2000" dirty="0" smtClean="0"/>
              <a:t>м</a:t>
            </a:r>
            <a:r>
              <a:rPr lang="en-US" sz="2000" dirty="0" smtClean="0"/>
              <a:t>’]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Если буква синего цвета, то произносим твёрдый звук </a:t>
            </a:r>
            <a:r>
              <a:rPr lang="en-US" sz="2000" dirty="0" smtClean="0"/>
              <a:t>[</a:t>
            </a:r>
            <a:r>
              <a:rPr lang="ru-RU" sz="2000" dirty="0" smtClean="0"/>
              <a:t>м</a:t>
            </a:r>
            <a:r>
              <a:rPr lang="en-US" sz="2000" dirty="0" smtClean="0"/>
              <a:t>]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Если буква зелёного цвета, произносим мягкий звук </a:t>
            </a:r>
            <a:r>
              <a:rPr lang="en-US" sz="2000" dirty="0" smtClean="0"/>
              <a:t>[</a:t>
            </a:r>
            <a:r>
              <a:rPr lang="ru-RU" sz="2000" dirty="0" smtClean="0"/>
              <a:t>м</a:t>
            </a:r>
            <a:r>
              <a:rPr lang="en-US" sz="2000" dirty="0" smtClean="0"/>
              <a:t>’]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Скажите ребёнку, что сейчас мы будем учиться читать вместе с пчёлкой.</a:t>
            </a:r>
          </a:p>
          <a:p>
            <a:r>
              <a:rPr lang="ru-RU" sz="2000" dirty="0" smtClean="0"/>
              <a:t>Первый звук нужно тянуть до тех пор, пока пчёлка не сядет на следующую букву. Второй звук произносим быстро.</a:t>
            </a:r>
          </a:p>
          <a:p>
            <a:r>
              <a:rPr lang="ru-RU" sz="2000" dirty="0" smtClean="0"/>
              <a:t>Чтобы пчёлка полетела, кликните по пчёлке левой кнопкой мышки.</a:t>
            </a:r>
          </a:p>
          <a:p>
            <a:r>
              <a:rPr lang="ru-RU" sz="2000" dirty="0" smtClean="0"/>
              <a:t>Покажите ребёнку как надо произносить звуки.</a:t>
            </a:r>
          </a:p>
          <a:p>
            <a:r>
              <a:rPr lang="ru-RU" sz="2000" dirty="0" smtClean="0"/>
              <a:t>Пусть ребёнок повторит </a:t>
            </a:r>
            <a:r>
              <a:rPr lang="ru-RU" sz="2000" smtClean="0"/>
              <a:t>за вами.</a:t>
            </a:r>
            <a:endParaRPr lang="ru-RU" sz="2000" dirty="0" smtClean="0"/>
          </a:p>
          <a:p>
            <a:r>
              <a:rPr lang="ru-RU" sz="2000" dirty="0" smtClean="0"/>
              <a:t>На 9 слайде прочитайте слоги ещё раз. Давайте задания по разному: прочитай  первый столбик, прочитай первую строчку, прочитай третий столбик, прочитай  четвёртую строчку и т. д.</a:t>
            </a:r>
          </a:p>
          <a:p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700808"/>
            <a:ext cx="744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А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2160" y="1700808"/>
            <a:ext cx="1040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pic>
        <p:nvPicPr>
          <p:cNvPr id="4" name="Рисунок 3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1124744"/>
            <a:ext cx="1043147" cy="827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3861048"/>
            <a:ext cx="689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У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2160" y="3789040"/>
            <a:ext cx="1040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pic>
        <p:nvPicPr>
          <p:cNvPr id="7" name="Рисунок 6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3212976"/>
            <a:ext cx="1043147" cy="8275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19872" y="5373216"/>
            <a:ext cx="16001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А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60032" y="5373216"/>
            <a:ext cx="17540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 У</a:t>
            </a:r>
            <a:r>
              <a:rPr lang="ru-RU" sz="7200" b="1" dirty="0" smtClean="0">
                <a:solidFill>
                  <a:schemeClr val="tx2">
                    <a:lumMod val="75000"/>
                  </a:schemeClr>
                </a:solidFill>
              </a:rPr>
              <a:t>Щ</a:t>
            </a:r>
            <a:endParaRPr lang="ru-RU" sz="7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700808"/>
            <a:ext cx="8098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О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2160" y="1700808"/>
            <a:ext cx="1040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pic>
        <p:nvPicPr>
          <p:cNvPr id="4" name="Рисунок 3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1124744"/>
            <a:ext cx="1043147" cy="827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3861048"/>
            <a:ext cx="9220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Ы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2160" y="3789040"/>
            <a:ext cx="1040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pic>
        <p:nvPicPr>
          <p:cNvPr id="7" name="Рисунок 6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3212976"/>
            <a:ext cx="1043147" cy="8275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19872" y="5373216"/>
            <a:ext cx="16658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О</a:t>
            </a:r>
            <a:r>
              <a:rPr lang="ru-RU" sz="7200" b="1" dirty="0" smtClean="0">
                <a:solidFill>
                  <a:schemeClr val="tx2">
                    <a:lumMod val="75000"/>
                  </a:schemeClr>
                </a:solidFill>
              </a:rPr>
              <a:t>Щ</a:t>
            </a:r>
            <a:endParaRPr lang="ru-RU" sz="7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5373216"/>
            <a:ext cx="1986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 Ы</a:t>
            </a:r>
            <a:r>
              <a:rPr lang="ru-RU" sz="7200" b="1" dirty="0" smtClean="0">
                <a:solidFill>
                  <a:schemeClr val="tx2">
                    <a:lumMod val="75000"/>
                  </a:schemeClr>
                </a:solidFill>
              </a:rPr>
              <a:t>Щ</a:t>
            </a:r>
            <a:endParaRPr lang="ru-RU" sz="7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700808"/>
            <a:ext cx="6815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Э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2160" y="1700808"/>
            <a:ext cx="1040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pic>
        <p:nvPicPr>
          <p:cNvPr id="4" name="Рисунок 3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1124744"/>
            <a:ext cx="1043147" cy="827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3861048"/>
            <a:ext cx="7857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И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2160" y="3789040"/>
            <a:ext cx="1040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pic>
        <p:nvPicPr>
          <p:cNvPr id="7" name="Рисунок 6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3212976"/>
            <a:ext cx="1043147" cy="8275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19872" y="5373216"/>
            <a:ext cx="17459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Э</a:t>
            </a:r>
            <a:r>
              <a:rPr lang="ru-RU" sz="7200" b="1" dirty="0" smtClean="0">
                <a:solidFill>
                  <a:schemeClr val="tx2">
                    <a:lumMod val="75000"/>
                  </a:schemeClr>
                </a:solidFill>
              </a:rPr>
              <a:t>Щ </a:t>
            </a:r>
            <a:endParaRPr lang="ru-RU" sz="7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5373216"/>
            <a:ext cx="16417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И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700808"/>
            <a:ext cx="1040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12160" y="1700808"/>
            <a:ext cx="744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А</a:t>
            </a:r>
            <a:endParaRPr lang="ru-RU" sz="72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1124744"/>
            <a:ext cx="1043147" cy="827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3861048"/>
            <a:ext cx="1040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12160" y="3789040"/>
            <a:ext cx="8098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О</a:t>
            </a:r>
            <a:endParaRPr lang="ru-RU" sz="72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3212976"/>
            <a:ext cx="1043147" cy="8275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19872" y="5373216"/>
            <a:ext cx="18085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chemeClr val="tx2">
                    <a:lumMod val="75000"/>
                  </a:schemeClr>
                </a:solidFill>
              </a:rPr>
              <a:t>Щ</a:t>
            </a:r>
            <a:r>
              <a:rPr lang="ru-RU" sz="7200" b="1" dirty="0" smtClean="0">
                <a:solidFill>
                  <a:srgbClr val="FF0000"/>
                </a:solidFill>
              </a:rPr>
              <a:t>А 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5373216"/>
            <a:ext cx="16469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  <a:r>
              <a:rPr lang="ru-RU" sz="7200" b="1" dirty="0" smtClean="0">
                <a:solidFill>
                  <a:srgbClr val="FF0000"/>
                </a:solidFill>
              </a:rPr>
              <a:t>О</a:t>
            </a:r>
            <a:endParaRPr lang="ru-RU" sz="7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700808"/>
            <a:ext cx="1040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12160" y="1700808"/>
            <a:ext cx="689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У</a:t>
            </a:r>
            <a:endParaRPr lang="ru-RU" sz="72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1124744"/>
            <a:ext cx="1043147" cy="827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3861048"/>
            <a:ext cx="1040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12160" y="3789040"/>
            <a:ext cx="9220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Ы</a:t>
            </a:r>
            <a:endParaRPr lang="ru-RU" sz="72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3212976"/>
            <a:ext cx="1043147" cy="8275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19872" y="5373216"/>
            <a:ext cx="15298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  <a:r>
              <a:rPr lang="ru-RU" sz="7200" b="1" dirty="0" smtClean="0">
                <a:solidFill>
                  <a:srgbClr val="FF0000"/>
                </a:solidFill>
              </a:rPr>
              <a:t>У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5373216"/>
            <a:ext cx="17780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  <a:r>
              <a:rPr lang="ru-RU" sz="7200" b="1" dirty="0" smtClean="0">
                <a:solidFill>
                  <a:srgbClr val="FF0000"/>
                </a:solidFill>
              </a:rPr>
              <a:t>Ы</a:t>
            </a:r>
            <a:endParaRPr lang="ru-RU" sz="7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700808"/>
            <a:ext cx="1040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12160" y="1700808"/>
            <a:ext cx="6815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Э</a:t>
            </a:r>
            <a:endParaRPr lang="ru-RU" sz="72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1124744"/>
            <a:ext cx="1043147" cy="827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3923181"/>
            <a:ext cx="1040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/>
              <a:t>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12160" y="3789040"/>
            <a:ext cx="7857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И</a:t>
            </a:r>
            <a:endParaRPr lang="ru-RU" sz="72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3212976"/>
            <a:ext cx="1043147" cy="8275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19872" y="5373216"/>
            <a:ext cx="15376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  <a:r>
              <a:rPr lang="ru-RU" sz="7200" b="1" dirty="0" smtClean="0">
                <a:solidFill>
                  <a:srgbClr val="FF0000"/>
                </a:solidFill>
              </a:rPr>
              <a:t>Э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5373216"/>
            <a:ext cx="16417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/>
              <a:t>Щ</a:t>
            </a:r>
            <a:r>
              <a:rPr lang="ru-RU" sz="7200" b="1" dirty="0" smtClean="0">
                <a:solidFill>
                  <a:srgbClr val="FF0000"/>
                </a:solidFill>
              </a:rPr>
              <a:t>И</a:t>
            </a:r>
            <a:endParaRPr lang="ru-RU" sz="7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124744"/>
            <a:ext cx="16001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А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1760" y="1124744"/>
            <a:ext cx="15376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Э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600" y="2492896"/>
            <a:ext cx="16658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О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11760" y="2492896"/>
            <a:ext cx="16417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И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600" y="3933056"/>
            <a:ext cx="11977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У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1760" y="3933056"/>
            <a:ext cx="12522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А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600" y="5373216"/>
            <a:ext cx="14302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Ы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11760" y="5373216"/>
            <a:ext cx="12954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О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52120" y="1124744"/>
            <a:ext cx="16001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  <a:r>
              <a:rPr lang="ru-RU" sz="7200" b="1" dirty="0" smtClean="0">
                <a:solidFill>
                  <a:srgbClr val="FF0000"/>
                </a:solidFill>
              </a:rPr>
              <a:t>А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92280" y="1124744"/>
            <a:ext cx="15376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  <a:r>
              <a:rPr lang="ru-RU" sz="7200" b="1" dirty="0" smtClean="0">
                <a:solidFill>
                  <a:srgbClr val="FF0000"/>
                </a:solidFill>
              </a:rPr>
              <a:t>Э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80112" y="2564904"/>
            <a:ext cx="16469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Щ</a:t>
            </a:r>
            <a:r>
              <a:rPr lang="ru-RU" sz="7200" b="1" dirty="0" smtClean="0">
                <a:solidFill>
                  <a:srgbClr val="FF0000"/>
                </a:solidFill>
              </a:rPr>
              <a:t>О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92280" y="2564904"/>
            <a:ext cx="16417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rgbClr val="00B050"/>
                </a:solidFill>
              </a:rPr>
              <a:t>Щ</a:t>
            </a:r>
            <a:r>
              <a:rPr lang="ru-RU" sz="7200" b="1" smtClean="0">
                <a:solidFill>
                  <a:srgbClr val="FF0000"/>
                </a:solidFill>
              </a:rPr>
              <a:t>И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24128" y="4005064"/>
            <a:ext cx="11977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Х</a:t>
            </a:r>
            <a:r>
              <a:rPr lang="ru-RU" sz="7200" b="1" dirty="0" smtClean="0">
                <a:solidFill>
                  <a:srgbClr val="FF0000"/>
                </a:solidFill>
              </a:rPr>
              <a:t>У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6296" y="4005064"/>
            <a:ext cx="12522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Х</a:t>
            </a:r>
            <a:r>
              <a:rPr lang="ru-RU" sz="7200" b="1" dirty="0" smtClean="0">
                <a:solidFill>
                  <a:srgbClr val="FF0000"/>
                </a:solidFill>
              </a:rPr>
              <a:t>А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24128" y="5373216"/>
            <a:ext cx="14302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Х</a:t>
            </a:r>
            <a:r>
              <a:rPr lang="ru-RU" sz="7200" b="1" dirty="0" smtClean="0">
                <a:solidFill>
                  <a:srgbClr val="FF0000"/>
                </a:solidFill>
              </a:rPr>
              <a:t>Ы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4288" y="5373216"/>
            <a:ext cx="12918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</a:rPr>
              <a:t>Х</a:t>
            </a:r>
            <a:r>
              <a:rPr lang="ru-RU" sz="7200" b="1" dirty="0" smtClean="0">
                <a:solidFill>
                  <a:srgbClr val="FF0000"/>
                </a:solidFill>
              </a:rPr>
              <a:t>О</a:t>
            </a:r>
            <a:endParaRPr lang="ru-RU" sz="7200" b="1" dirty="0">
              <a:solidFill>
                <a:srgbClr val="FF0000"/>
              </a:solidFill>
            </a:endParaRPr>
          </a:p>
        </p:txBody>
      </p:sp>
      <p:pic>
        <p:nvPicPr>
          <p:cNvPr id="18" name="Рисунок 17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3563888" y="548680"/>
            <a:ext cx="1904762" cy="15111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228</Words>
  <Application>Microsoft Office PowerPoint</Application>
  <PresentationFormat>Экран (4:3)</PresentationFormat>
  <Paragraphs>74</Paragraphs>
  <Slides>9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Читаем с пчёлкой Буква «Щ»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Читаем с пчёлкой (буква М)</dc:title>
  <dc:creator>oxana</dc:creator>
  <cp:lastModifiedBy>Анна</cp:lastModifiedBy>
  <cp:revision>24</cp:revision>
  <dcterms:created xsi:type="dcterms:W3CDTF">2012-08-13T12:32:19Z</dcterms:created>
  <dcterms:modified xsi:type="dcterms:W3CDTF">2020-04-09T16:52:56Z</dcterms:modified>
</cp:coreProperties>
</file>